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533399"/>
          </a:xfrm>
        </p:spPr>
        <p:txBody>
          <a:bodyPr>
            <a:noAutofit/>
          </a:bodyPr>
          <a:lstStyle/>
          <a:p>
            <a:r>
              <a:rPr lang="en-US" sz="3200" dirty="0" smtClean="0">
                <a:latin typeface="CG Omega" pitchFamily="34" charset="0"/>
              </a:rPr>
              <a:t>Battle of </a:t>
            </a:r>
            <a:r>
              <a:rPr lang="en-US" sz="3200" dirty="0" err="1" smtClean="0">
                <a:latin typeface="CG Omega" pitchFamily="34" charset="0"/>
              </a:rPr>
              <a:t>Buxar</a:t>
            </a:r>
            <a:r>
              <a:rPr lang="en-US" sz="3200" dirty="0" smtClean="0">
                <a:latin typeface="CG Omega" pitchFamily="34" charset="0"/>
              </a:rPr>
              <a:t> (</a:t>
            </a:r>
            <a:r>
              <a:rPr lang="en-US" sz="3200" dirty="0" smtClean="0"/>
              <a:t>(Oct. 22, 1764)</a:t>
            </a:r>
            <a:endParaRPr lang="en-US" sz="3200" dirty="0">
              <a:latin typeface="CG Omega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762000"/>
            <a:ext cx="8686800" cy="5867400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sz="2400" b="1" dirty="0" smtClean="0">
                <a:solidFill>
                  <a:schemeClr val="tx1"/>
                </a:solidFill>
                <a:latin typeface="CG Omega" pitchFamily="34" charset="0"/>
              </a:rPr>
              <a:t>Background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 Battle of </a:t>
            </a:r>
            <a:r>
              <a:rPr lang="en-US" sz="2400" dirty="0" err="1" smtClean="0">
                <a:solidFill>
                  <a:schemeClr val="tx1"/>
                </a:solidFill>
                <a:latin typeface="CG Omega" pitchFamily="34" charset="0"/>
              </a:rPr>
              <a:t>Buxar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 a conflict 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between forces of the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G Omega" pitchFamily="34" charset="0"/>
              </a:rPr>
              <a:t>British East India Company, commanded by Major Hector Munro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, and those of the </a:t>
            </a:r>
            <a:r>
              <a:rPr lang="en-US" sz="2400" dirty="0" smtClean="0">
                <a:solidFill>
                  <a:srgbClr val="00B0F0"/>
                </a:solidFill>
                <a:latin typeface="CG Omega" pitchFamily="34" charset="0"/>
              </a:rPr>
              <a:t>Mughal emperor, Shah </a:t>
            </a:r>
            <a:r>
              <a:rPr lang="en-US" sz="2400" dirty="0" err="1" smtClean="0">
                <a:solidFill>
                  <a:srgbClr val="00B0F0"/>
                </a:solidFill>
                <a:latin typeface="CG Omega" pitchFamily="34" charset="0"/>
              </a:rPr>
              <a:t>Alam</a:t>
            </a:r>
            <a:r>
              <a:rPr lang="en-US" sz="2400" dirty="0" smtClean="0">
                <a:solidFill>
                  <a:srgbClr val="00B0F0"/>
                </a:solidFill>
                <a:latin typeface="CG Omega" pitchFamily="34" charset="0"/>
              </a:rPr>
              <a:t> II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; 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the </a:t>
            </a:r>
            <a:r>
              <a:rPr lang="en-US" sz="2400" dirty="0" smtClean="0">
                <a:solidFill>
                  <a:srgbClr val="7030A0"/>
                </a:solidFill>
                <a:latin typeface="CG Omega" pitchFamily="34" charset="0"/>
              </a:rPr>
              <a:t>Mughal governor of Oudh </a:t>
            </a:r>
            <a:r>
              <a:rPr lang="en-US" sz="2400" dirty="0" err="1" smtClean="0">
                <a:solidFill>
                  <a:srgbClr val="7030A0"/>
                </a:solidFill>
                <a:latin typeface="CG Omega" pitchFamily="34" charset="0"/>
              </a:rPr>
              <a:t>Shujā</a:t>
            </a:r>
            <a:r>
              <a:rPr lang="en-US" sz="2400" dirty="0" smtClean="0">
                <a:solidFill>
                  <a:srgbClr val="7030A0"/>
                </a:solidFill>
                <a:latin typeface="CG Omega" pitchFamily="34" charset="0"/>
              </a:rPr>
              <a:t> </a:t>
            </a:r>
            <a:r>
              <a:rPr lang="en-US" sz="2400" dirty="0" smtClean="0">
                <a:solidFill>
                  <a:srgbClr val="7030A0"/>
                </a:solidFill>
                <a:latin typeface="CG Omega" pitchFamily="34" charset="0"/>
              </a:rPr>
              <a:t>al-</a:t>
            </a:r>
            <a:r>
              <a:rPr lang="en-US" sz="2400" dirty="0" err="1" smtClean="0">
                <a:solidFill>
                  <a:srgbClr val="7030A0"/>
                </a:solidFill>
                <a:latin typeface="CG Omega" pitchFamily="34" charset="0"/>
              </a:rPr>
              <a:t>Dawlah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; and the </a:t>
            </a:r>
            <a:r>
              <a:rPr lang="en-US" sz="2400" dirty="0" smtClean="0">
                <a:solidFill>
                  <a:srgbClr val="FF0000"/>
                </a:solidFill>
                <a:latin typeface="CG Omega" pitchFamily="34" charset="0"/>
              </a:rPr>
              <a:t>governor </a:t>
            </a:r>
            <a:r>
              <a:rPr lang="en-US" sz="2400" dirty="0" smtClean="0">
                <a:solidFill>
                  <a:srgbClr val="FF0000"/>
                </a:solidFill>
                <a:latin typeface="CG Omega" pitchFamily="34" charset="0"/>
              </a:rPr>
              <a:t>of Bengal, </a:t>
            </a:r>
            <a:r>
              <a:rPr lang="en-US" sz="2400" dirty="0" err="1" smtClean="0">
                <a:solidFill>
                  <a:srgbClr val="FF0000"/>
                </a:solidFill>
                <a:latin typeface="CG Omega" pitchFamily="34" charset="0"/>
              </a:rPr>
              <a:t>Mīr</a:t>
            </a:r>
            <a:r>
              <a:rPr lang="en-US" sz="2400" dirty="0" smtClean="0">
                <a:solidFill>
                  <a:srgbClr val="FF0000"/>
                </a:solidFill>
                <a:latin typeface="CG Omega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CG Omega" pitchFamily="34" charset="0"/>
              </a:rPr>
              <a:t>Qāsim</a:t>
            </a:r>
            <a:r>
              <a:rPr lang="en-US" sz="2400" dirty="0" smtClean="0">
                <a:solidFill>
                  <a:srgbClr val="FF0000"/>
                </a:solidFill>
                <a:latin typeface="CG Omega" pitchFamily="34" charset="0"/>
              </a:rPr>
              <a:t>.</a:t>
            </a:r>
          </a:p>
          <a:p>
            <a:pPr algn="just">
              <a:buFont typeface="Wingdings" pitchFamily="2" charset="2"/>
              <a:buChar char="q"/>
            </a:pPr>
            <a:r>
              <a:rPr lang="en-US" sz="2400" dirty="0" smtClean="0">
                <a:solidFill>
                  <a:srgbClr val="FF0000"/>
                </a:solidFill>
                <a:latin typeface="CG Omega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CG Omega" pitchFamily="34" charset="0"/>
              </a:rPr>
              <a:t>Causes</a:t>
            </a:r>
          </a:p>
          <a:p>
            <a:pPr marL="457200" indent="-457200" algn="just"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Mir </a:t>
            </a:r>
            <a:r>
              <a:rPr lang="en-US" sz="2400" dirty="0" err="1" smtClean="0">
                <a:solidFill>
                  <a:schemeClr val="tx1"/>
                </a:solidFill>
                <a:latin typeface="CG Omega" pitchFamily="34" charset="0"/>
              </a:rPr>
              <a:t>Kasim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 was the most efficient of all </a:t>
            </a:r>
            <a:r>
              <a:rPr lang="en-US" sz="2400" dirty="0" err="1" smtClean="0">
                <a:solidFill>
                  <a:schemeClr val="tx1"/>
                </a:solidFill>
                <a:latin typeface="CG Omega" pitchFamily="34" charset="0"/>
              </a:rPr>
              <a:t>Nawabs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 of Bengal from 1756 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onward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By 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keeping himself away from the British influence. For that purpose he transferred his capital from </a:t>
            </a:r>
            <a:r>
              <a:rPr lang="en-US" sz="2400" dirty="0" err="1" smtClean="0">
                <a:solidFill>
                  <a:schemeClr val="tx1"/>
                </a:solidFill>
                <a:latin typeface="CG Omega" pitchFamily="34" charset="0"/>
              </a:rPr>
              <a:t>Murshidabad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 to </a:t>
            </a:r>
            <a:r>
              <a:rPr lang="en-US" sz="2400" dirty="0" err="1" smtClean="0">
                <a:solidFill>
                  <a:schemeClr val="tx1"/>
                </a:solidFill>
                <a:latin typeface="CG Omega" pitchFamily="34" charset="0"/>
              </a:rPr>
              <a:t>Monghyr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.</a:t>
            </a: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To strengthen his power he organized his army in the same way as the Europeans did. </a:t>
            </a:r>
            <a:endParaRPr lang="en-US" sz="2400" dirty="0" smtClean="0">
              <a:solidFill>
                <a:schemeClr val="tx1"/>
              </a:solidFill>
              <a:latin typeface="CG Omega" pitchFamily="34" charset="0"/>
            </a:endParaRPr>
          </a:p>
          <a:p>
            <a:pPr marL="457200" indent="-457200" algn="just">
              <a:buFont typeface="Arial" pitchFamily="34" charset="0"/>
              <a:buAutoNum type="arabicPeriod"/>
            </a:pP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He 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made arrangements for the manufacture of fire arms at </a:t>
            </a:r>
            <a:r>
              <a:rPr lang="en-US" sz="2400" dirty="0" err="1" smtClean="0">
                <a:solidFill>
                  <a:schemeClr val="tx1"/>
                </a:solidFill>
                <a:latin typeface="CG Omega" pitchFamily="34" charset="0"/>
              </a:rPr>
              <a:t>Monghyr</a:t>
            </a:r>
            <a:r>
              <a:rPr lang="en-US" sz="2400" dirty="0" smtClean="0">
                <a:solidFill>
                  <a:schemeClr val="tx1"/>
                </a:solidFill>
                <a:latin typeface="CG Omega" pitchFamily="34" charset="0"/>
              </a:rPr>
              <a:t> with a view to equipping his army adequately</a:t>
            </a:r>
          </a:p>
          <a:p>
            <a:pPr marL="457200" indent="-457200" algn="just">
              <a:buAutoNum type="arabicPeriod"/>
            </a:pPr>
            <a:endParaRPr lang="en-US" sz="2400" dirty="0">
              <a:solidFill>
                <a:schemeClr val="tx1"/>
              </a:solidFill>
              <a:latin typeface="CG Omega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600"/>
            <a:ext cx="8229600" cy="4603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8600"/>
            <a:ext cx="9144000" cy="6629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CG Omega" pitchFamily="34" charset="0"/>
              </a:rPr>
              <a:t>5. </a:t>
            </a:r>
            <a:r>
              <a:rPr lang="en-US" sz="2600" dirty="0" smtClean="0">
                <a:latin typeface="CG Omega" pitchFamily="34" charset="0"/>
              </a:rPr>
              <a:t>Mir </a:t>
            </a:r>
            <a:r>
              <a:rPr lang="en-US" sz="2600" dirty="0" err="1" smtClean="0">
                <a:latin typeface="CG Omega" pitchFamily="34" charset="0"/>
              </a:rPr>
              <a:t>Kasim</a:t>
            </a:r>
            <a:r>
              <a:rPr lang="en-US" sz="2600" dirty="0" smtClean="0">
                <a:latin typeface="CG Omega" pitchFamily="34" charset="0"/>
              </a:rPr>
              <a:t> wanted to put an end to all private </a:t>
            </a:r>
            <a:r>
              <a:rPr lang="en-US" sz="2600" dirty="0" smtClean="0">
                <a:latin typeface="CG Omega" pitchFamily="34" charset="0"/>
              </a:rPr>
              <a:t>trade.</a:t>
            </a:r>
          </a:p>
          <a:p>
            <a:pPr>
              <a:buNone/>
            </a:pPr>
            <a:r>
              <a:rPr lang="en-US" sz="2600" dirty="0" smtClean="0">
                <a:latin typeface="CG Omega" pitchFamily="34" charset="0"/>
              </a:rPr>
              <a:t>6. Under </a:t>
            </a:r>
            <a:r>
              <a:rPr lang="en-US" sz="2600" dirty="0" smtClean="0">
                <a:latin typeface="CG Omega" pitchFamily="34" charset="0"/>
              </a:rPr>
              <a:t>instructions, from the </a:t>
            </a:r>
            <a:r>
              <a:rPr lang="en-US" sz="2600" dirty="0" err="1" smtClean="0">
                <a:latin typeface="CG Omega" pitchFamily="34" charset="0"/>
              </a:rPr>
              <a:t>Nawab</a:t>
            </a:r>
            <a:r>
              <a:rPr lang="en-US" sz="2600" dirty="0" smtClean="0">
                <a:latin typeface="CG Omega" pitchFamily="34" charset="0"/>
              </a:rPr>
              <a:t>, his officers in the district began to seize the boats </a:t>
            </a:r>
            <a:r>
              <a:rPr lang="en-US" sz="2600" dirty="0" smtClean="0">
                <a:latin typeface="CG Omega" pitchFamily="34" charset="0"/>
              </a:rPr>
              <a:t>belonging </a:t>
            </a:r>
            <a:r>
              <a:rPr lang="en-US" sz="2600" dirty="0" smtClean="0">
                <a:latin typeface="CG Omega" pitchFamily="34" charset="0"/>
              </a:rPr>
              <a:t>to the English merchants </a:t>
            </a:r>
            <a:endParaRPr lang="en-US" sz="2600" dirty="0" smtClean="0">
              <a:latin typeface="CG Omega" pitchFamily="34" charset="0"/>
            </a:endParaRPr>
          </a:p>
          <a:p>
            <a:pPr>
              <a:buNone/>
            </a:pPr>
            <a:r>
              <a:rPr lang="en-US" sz="2600" dirty="0" smtClean="0">
                <a:latin typeface="CG Omega" pitchFamily="34" charset="0"/>
              </a:rPr>
              <a:t>7.</a:t>
            </a:r>
            <a:r>
              <a:rPr lang="en-US" sz="2600" dirty="0" smtClean="0"/>
              <a:t> He also instructed the local </a:t>
            </a:r>
            <a:r>
              <a:rPr lang="en-US" sz="2600" dirty="0" err="1" smtClean="0"/>
              <a:t>Amils</a:t>
            </a:r>
            <a:r>
              <a:rPr lang="en-US" sz="2600" dirty="0" smtClean="0"/>
              <a:t> to strike off all kinds of commercial relations with the East India Company. All these measures led to huge financial loss to the company</a:t>
            </a:r>
            <a:r>
              <a:rPr lang="en-US" sz="2600" dirty="0" smtClean="0"/>
              <a:t>.</a:t>
            </a:r>
          </a:p>
          <a:p>
            <a:pPr>
              <a:buNone/>
            </a:pPr>
            <a:r>
              <a:rPr lang="en-US" sz="2600" dirty="0" smtClean="0"/>
              <a:t>8. He fled to get the  assistance from Oudh </a:t>
            </a:r>
            <a:r>
              <a:rPr lang="en-US" sz="2600" dirty="0" err="1" smtClean="0"/>
              <a:t>Shuja-ud-daula</a:t>
            </a:r>
            <a:r>
              <a:rPr lang="en-US" sz="2600" dirty="0" smtClean="0"/>
              <a:t>, the </a:t>
            </a:r>
            <a:r>
              <a:rPr lang="en-US" sz="2600" dirty="0" err="1" smtClean="0"/>
              <a:t>Nawab</a:t>
            </a:r>
            <a:r>
              <a:rPr lang="en-US" sz="2600" dirty="0" smtClean="0"/>
              <a:t> of Oudh, and the Mughal Emperor Shah </a:t>
            </a:r>
            <a:r>
              <a:rPr lang="en-US" sz="2600" dirty="0" err="1" smtClean="0"/>
              <a:t>Alam</a:t>
            </a:r>
            <a:r>
              <a:rPr lang="en-US" sz="2600" dirty="0" smtClean="0"/>
              <a:t>. These three people formed a </a:t>
            </a:r>
            <a:r>
              <a:rPr lang="en-US" sz="2600" dirty="0" smtClean="0">
                <a:solidFill>
                  <a:schemeClr val="accent2"/>
                </a:solidFill>
              </a:rPr>
              <a:t>confederacy against the British</a:t>
            </a:r>
            <a:r>
              <a:rPr lang="en-US" sz="2600" dirty="0" smtClean="0"/>
              <a:t>. </a:t>
            </a:r>
            <a:endParaRPr lang="en-US" sz="2600" dirty="0" smtClean="0"/>
          </a:p>
          <a:p>
            <a:pPr>
              <a:buNone/>
            </a:pPr>
            <a:r>
              <a:rPr lang="en-US" sz="2600" b="1" dirty="0" smtClean="0"/>
              <a:t>Course of War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Their </a:t>
            </a:r>
            <a:r>
              <a:rPr lang="en-US" sz="2600" dirty="0" smtClean="0"/>
              <a:t>combined army met the British forces under the command of Major Munro at </a:t>
            </a:r>
            <a:r>
              <a:rPr lang="en-US" sz="2600" dirty="0" err="1" smtClean="0"/>
              <a:t>Buxar</a:t>
            </a:r>
            <a:r>
              <a:rPr lang="en-US" sz="2600" dirty="0" smtClean="0"/>
              <a:t> on 22</a:t>
            </a:r>
            <a:r>
              <a:rPr lang="en-US" sz="2600" baseline="30000" dirty="0" smtClean="0"/>
              <a:t>nd</a:t>
            </a:r>
            <a:r>
              <a:rPr lang="en-US" sz="2600" dirty="0" smtClean="0"/>
              <a:t> October 1764</a:t>
            </a:r>
            <a:r>
              <a:rPr lang="en-US" sz="26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 </a:t>
            </a:r>
            <a:r>
              <a:rPr lang="en-US" sz="2600" dirty="0" smtClean="0"/>
              <a:t>Major Munro inflicted a crushing defeat on their combined forces</a:t>
            </a:r>
            <a:r>
              <a:rPr lang="en-US" sz="2600" dirty="0" smtClean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 </a:t>
            </a:r>
            <a:r>
              <a:rPr lang="en-US" sz="2600" dirty="0" smtClean="0"/>
              <a:t>Mir </a:t>
            </a:r>
            <a:r>
              <a:rPr lang="en-US" sz="2600" dirty="0" err="1" smtClean="0"/>
              <a:t>Kasim</a:t>
            </a:r>
            <a:r>
              <a:rPr lang="en-US" sz="2600" dirty="0" smtClean="0"/>
              <a:t> fled to the North-West and died. </a:t>
            </a:r>
            <a:endParaRPr lang="en-US" sz="2600" dirty="0" smtClean="0"/>
          </a:p>
          <a:p>
            <a:pPr>
              <a:buFont typeface="Wingdings" pitchFamily="2" charset="2"/>
              <a:buChar char="v"/>
            </a:pPr>
            <a:r>
              <a:rPr lang="en-US" sz="2600" dirty="0" smtClean="0"/>
              <a:t>Shah </a:t>
            </a:r>
            <a:r>
              <a:rPr lang="en-US" sz="2600" dirty="0" err="1" smtClean="0"/>
              <a:t>Alam</a:t>
            </a:r>
            <a:r>
              <a:rPr lang="en-US" sz="2600" dirty="0" smtClean="0"/>
              <a:t> left the cause of </a:t>
            </a:r>
            <a:r>
              <a:rPr lang="en-US" sz="2600" dirty="0" err="1" smtClean="0"/>
              <a:t>Shuja-ud-daula</a:t>
            </a:r>
            <a:r>
              <a:rPr lang="en-US" sz="2600" dirty="0" smtClean="0"/>
              <a:t> and found shelter in the British camp. </a:t>
            </a:r>
            <a:endParaRPr lang="en-US" sz="2600" dirty="0" smtClean="0"/>
          </a:p>
          <a:p>
            <a:pPr>
              <a:buFont typeface="Wingdings" pitchFamily="2" charset="2"/>
              <a:buChar char="v"/>
            </a:pPr>
            <a:r>
              <a:rPr lang="en-US" sz="2600" dirty="0" err="1" smtClean="0"/>
              <a:t>Shuja-ud-daula</a:t>
            </a:r>
            <a:r>
              <a:rPr lang="en-US" sz="2600" dirty="0" smtClean="0"/>
              <a:t> </a:t>
            </a:r>
            <a:r>
              <a:rPr lang="en-US" sz="2600" dirty="0" smtClean="0"/>
              <a:t>fought until 1765 when he was completely defeated and sued for peace.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>
              <a:latin typeface="CG Omega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686800" cy="64008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Treaty of Allahabad</a:t>
            </a:r>
            <a:r>
              <a:rPr lang="en-US" dirty="0" smtClean="0"/>
              <a:t>:</a:t>
            </a:r>
          </a:p>
          <a:p>
            <a:r>
              <a:rPr lang="en-US" dirty="0" smtClean="0"/>
              <a:t>In </a:t>
            </a:r>
            <a:r>
              <a:rPr lang="en-US" dirty="0" smtClean="0"/>
              <a:t>1765, Robert Clive signed the Treaty of Allahabad with the </a:t>
            </a:r>
            <a:r>
              <a:rPr lang="en-US" dirty="0" err="1" smtClean="0"/>
              <a:t>Nawab</a:t>
            </a:r>
            <a:r>
              <a:rPr lang="en-US" dirty="0" smtClean="0"/>
              <a:t> of Oudh and Shah </a:t>
            </a:r>
            <a:r>
              <a:rPr lang="en-US" dirty="0" err="1" smtClean="0"/>
              <a:t>Alam</a:t>
            </a:r>
            <a:r>
              <a:rPr lang="en-US" dirty="0" smtClean="0"/>
              <a:t> II.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 smtClean="0"/>
              <a:t>treaty effectively legalized the British East India Company's control over the whole of Bengal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</a:t>
            </a:r>
            <a:r>
              <a:rPr lang="en-US" dirty="0" smtClean="0"/>
              <a:t>treaty effectively legalized the British East India Company's control over the whole of Bengal</a:t>
            </a:r>
            <a:r>
              <a:rPr lang="en-US" dirty="0" smtClean="0"/>
              <a:t>.</a:t>
            </a:r>
          </a:p>
          <a:p>
            <a:r>
              <a:rPr lang="en-US" smtClean="0"/>
              <a:t>T</a:t>
            </a:r>
            <a:r>
              <a:rPr lang="en-US" smtClean="0"/>
              <a:t>he </a:t>
            </a:r>
            <a:r>
              <a:rPr lang="en-US" dirty="0" smtClean="0"/>
              <a:t>Battle of </a:t>
            </a:r>
            <a:r>
              <a:rPr lang="en-US" dirty="0" err="1" smtClean="0"/>
              <a:t>Buxar</a:t>
            </a:r>
            <a:r>
              <a:rPr lang="en-US" dirty="0" smtClean="0"/>
              <a:t> firmly established the British as masters of Bengal, Bihar and Orissa and placed </a:t>
            </a:r>
            <a:r>
              <a:rPr lang="en-US" dirty="0" err="1" smtClean="0"/>
              <a:t>Awadh</a:t>
            </a:r>
            <a:r>
              <a:rPr lang="en-US" dirty="0" smtClean="0"/>
              <a:t> at their mercy. 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392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Battle of Buxar ((Oct. 22, 1764)</vt:lpstr>
      <vt:lpstr>Slide 2</vt:lpstr>
      <vt:lpstr>Slide 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Battle of Buxar ((Oct. 22, 1764)</dc:title>
  <dc:creator/>
  <cp:lastModifiedBy>sjc</cp:lastModifiedBy>
  <cp:revision>3</cp:revision>
  <dcterms:created xsi:type="dcterms:W3CDTF">2006-08-16T00:00:00Z</dcterms:created>
  <dcterms:modified xsi:type="dcterms:W3CDTF">2015-07-21T06:56:55Z</dcterms:modified>
</cp:coreProperties>
</file>